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70" r:id="rId7"/>
    <p:sldId id="260" r:id="rId8"/>
    <p:sldId id="262" r:id="rId9"/>
    <p:sldId id="263" r:id="rId10"/>
    <p:sldId id="264" r:id="rId11"/>
    <p:sldId id="265" r:id="rId12"/>
    <p:sldId id="267" r:id="rId13"/>
    <p:sldId id="266" r:id="rId14"/>
    <p:sldId id="272" r:id="rId15"/>
    <p:sldId id="268" r:id="rId16"/>
    <p:sldId id="269" r:id="rId17"/>
    <p:sldId id="271" r:id="rId18"/>
    <p:sldId id="286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525B-C7C2-474A-A949-BD97375E66BA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5318-371B-4E28-A1D6-26967AA86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525B-C7C2-474A-A949-BD97375E66BA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5318-371B-4E28-A1D6-26967AA86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525B-C7C2-474A-A949-BD97375E66BA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5318-371B-4E28-A1D6-26967AA86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525B-C7C2-474A-A949-BD97375E66BA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5318-371B-4E28-A1D6-26967AA86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525B-C7C2-474A-A949-BD97375E66BA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5318-371B-4E28-A1D6-26967AA86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525B-C7C2-474A-A949-BD97375E66BA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5318-371B-4E28-A1D6-26967AA86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525B-C7C2-474A-A949-BD97375E66BA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5318-371B-4E28-A1D6-26967AA86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525B-C7C2-474A-A949-BD97375E66BA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5318-371B-4E28-A1D6-26967AA86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525B-C7C2-474A-A949-BD97375E66BA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5318-371B-4E28-A1D6-26967AA86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525B-C7C2-474A-A949-BD97375E66BA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5318-371B-4E28-A1D6-26967AA86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525B-C7C2-474A-A949-BD97375E66BA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5318-371B-4E28-A1D6-26967AA86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A525B-C7C2-474A-A949-BD97375E66BA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D5318-371B-4E28-A1D6-26967AA86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//upload.wikimedia.org/wikipedia/commons/d/d4/Heiligenkreuz.St._Benedict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//upload.wikimedia.org/wikipedia/commons/6/67/Great_Schism_1054_with_former_borders.pn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accent1"/>
                </a:solidFill>
              </a:rPr>
              <a:t>Medieval Europe</a:t>
            </a:r>
            <a:endParaRPr lang="en-US" sz="80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/>
                </a:solidFill>
              </a:rPr>
              <a:t>A general overview – </a:t>
            </a:r>
          </a:p>
          <a:p>
            <a:r>
              <a:rPr lang="en-US" sz="4000" dirty="0" smtClean="0">
                <a:solidFill>
                  <a:schemeClr val="accent3"/>
                </a:solidFill>
              </a:rPr>
              <a:t>PERSIA TLC</a:t>
            </a:r>
            <a:endParaRPr lang="en-US" sz="40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79248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RELIGIOUS Aspects of Medieval Europe:</a:t>
            </a:r>
          </a:p>
          <a:p>
            <a:endParaRPr lang="en-US" sz="2400" dirty="0" smtClean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-The Catholic Church:</a:t>
            </a:r>
          </a:p>
          <a:p>
            <a:r>
              <a:rPr lang="en-US" sz="2400" dirty="0">
                <a:solidFill>
                  <a:schemeClr val="bg2"/>
                </a:solidFill>
              </a:rPr>
              <a:t>	</a:t>
            </a:r>
            <a:r>
              <a:rPr lang="en-US" sz="2400" dirty="0" smtClean="0">
                <a:solidFill>
                  <a:schemeClr val="bg2"/>
                </a:solidFill>
              </a:rPr>
              <a:t>Organized church by end of 2</a:t>
            </a:r>
            <a:r>
              <a:rPr lang="en-US" sz="2400" baseline="30000" dirty="0" smtClean="0">
                <a:solidFill>
                  <a:schemeClr val="bg2"/>
                </a:solidFill>
              </a:rPr>
              <a:t>nd</a:t>
            </a:r>
            <a:r>
              <a:rPr lang="en-US" sz="2400" dirty="0" smtClean="0">
                <a:solidFill>
                  <a:schemeClr val="bg2"/>
                </a:solidFill>
              </a:rPr>
              <a:t> c. CE</a:t>
            </a:r>
          </a:p>
          <a:p>
            <a:r>
              <a:rPr lang="en-US" sz="2400" dirty="0">
                <a:solidFill>
                  <a:schemeClr val="bg2"/>
                </a:solidFill>
              </a:rPr>
              <a:t>	</a:t>
            </a:r>
            <a:r>
              <a:rPr lang="en-US" sz="2400" dirty="0" smtClean="0">
                <a:solidFill>
                  <a:schemeClr val="bg2"/>
                </a:solidFill>
              </a:rPr>
              <a:t>Hierarchy of the Church</a:t>
            </a:r>
          </a:p>
          <a:p>
            <a:r>
              <a:rPr lang="en-US" sz="2400" dirty="0">
                <a:solidFill>
                  <a:schemeClr val="bg2"/>
                </a:solidFill>
              </a:rPr>
              <a:t>	</a:t>
            </a:r>
            <a:r>
              <a:rPr lang="en-US" sz="2400" dirty="0" smtClean="0">
                <a:solidFill>
                  <a:schemeClr val="bg2"/>
                </a:solidFill>
              </a:rPr>
              <a:t>Preserved “classical” civilization</a:t>
            </a:r>
          </a:p>
          <a:p>
            <a:r>
              <a:rPr lang="en-US" sz="2400" dirty="0">
                <a:solidFill>
                  <a:schemeClr val="bg2"/>
                </a:solidFill>
              </a:rPr>
              <a:t>	</a:t>
            </a:r>
            <a:r>
              <a:rPr lang="en-US" sz="2400" dirty="0" smtClean="0">
                <a:solidFill>
                  <a:schemeClr val="bg2"/>
                </a:solidFill>
              </a:rPr>
              <a:t>Monks (Monasteries) &amp; Nuns (Convents)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-The Schism:</a:t>
            </a:r>
          </a:p>
          <a:p>
            <a:r>
              <a:rPr lang="en-US" sz="2400" dirty="0">
                <a:solidFill>
                  <a:schemeClr val="bg2"/>
                </a:solidFill>
              </a:rPr>
              <a:t>	</a:t>
            </a:r>
            <a:r>
              <a:rPr lang="en-US" sz="2400" dirty="0" smtClean="0">
                <a:solidFill>
                  <a:schemeClr val="bg2"/>
                </a:solidFill>
              </a:rPr>
              <a:t>1054 CE – split of Christian Church into two 	branches</a:t>
            </a:r>
          </a:p>
          <a:p>
            <a:r>
              <a:rPr lang="en-US" sz="2400" dirty="0">
                <a:solidFill>
                  <a:schemeClr val="bg2"/>
                </a:solidFill>
              </a:rPr>
              <a:t>	</a:t>
            </a:r>
            <a:r>
              <a:rPr lang="en-US" sz="2400" dirty="0" smtClean="0">
                <a:solidFill>
                  <a:schemeClr val="bg2"/>
                </a:solidFill>
              </a:rPr>
              <a:t>-Western (Latin) Europe – Roman Catholic</a:t>
            </a:r>
          </a:p>
          <a:p>
            <a:r>
              <a:rPr lang="en-US" sz="2400" dirty="0">
                <a:solidFill>
                  <a:schemeClr val="bg2"/>
                </a:solidFill>
              </a:rPr>
              <a:t>	</a:t>
            </a:r>
            <a:r>
              <a:rPr lang="en-US" sz="2400" dirty="0" smtClean="0">
                <a:solidFill>
                  <a:schemeClr val="bg2"/>
                </a:solidFill>
              </a:rPr>
              <a:t>-Eastern (Greek) Europe – Eastern Orthodox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-The Crusades:</a:t>
            </a:r>
          </a:p>
          <a:p>
            <a:r>
              <a:rPr lang="en-US" sz="2400" dirty="0">
                <a:solidFill>
                  <a:schemeClr val="bg2"/>
                </a:solidFill>
              </a:rPr>
              <a:t>	</a:t>
            </a:r>
            <a:r>
              <a:rPr lang="en-US" sz="2400" dirty="0" smtClean="0">
                <a:solidFill>
                  <a:schemeClr val="bg2"/>
                </a:solidFill>
              </a:rPr>
              <a:t>-Mostly religious wars b/w Christians &amp; Muslims</a:t>
            </a:r>
          </a:p>
          <a:p>
            <a:r>
              <a:rPr lang="en-US" sz="2400" dirty="0">
                <a:solidFill>
                  <a:schemeClr val="bg2"/>
                </a:solidFill>
              </a:rPr>
              <a:t>	</a:t>
            </a:r>
            <a:r>
              <a:rPr lang="en-US" sz="2400" dirty="0" smtClean="0">
                <a:solidFill>
                  <a:schemeClr val="bg2"/>
                </a:solidFill>
              </a:rPr>
              <a:t>-4</a:t>
            </a:r>
            <a:r>
              <a:rPr lang="en-US" sz="2400" baseline="30000" dirty="0" smtClean="0">
                <a:solidFill>
                  <a:schemeClr val="bg2"/>
                </a:solidFill>
              </a:rPr>
              <a:t>th</a:t>
            </a:r>
            <a:r>
              <a:rPr lang="en-US" sz="2400" dirty="0" smtClean="0">
                <a:solidFill>
                  <a:schemeClr val="bg2"/>
                </a:solidFill>
              </a:rPr>
              <a:t> Crusade – Western Europe vs. Byzantine 	Empire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-THE BUBONIC PLAGUE!!!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people.sinclair.edu/ryanvanlenning/catholichierarchy.gif"/>
          <p:cNvPicPr>
            <a:picLocks noChangeAspect="1" noChangeArrowheads="1"/>
          </p:cNvPicPr>
          <p:nvPr/>
        </p:nvPicPr>
        <p:blipFill>
          <a:blip r:embed="rId2" cstate="print"/>
          <a:srcRect t="1901" r="52422"/>
          <a:stretch>
            <a:fillRect/>
          </a:stretch>
        </p:blipFill>
        <p:spPr bwMode="auto">
          <a:xfrm>
            <a:off x="5105400" y="304800"/>
            <a:ext cx="3590635" cy="528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14400" y="457200"/>
            <a:ext cx="312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RELIGIOUS Aspects of Medieval Europe:</a:t>
            </a:r>
          </a:p>
          <a:p>
            <a:endParaRPr lang="en-US" sz="2400" dirty="0" smtClean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-Roman Catholic Church Hierarchy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ile:Heiligenkreuz.St. Benedic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16746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114800" y="0"/>
            <a:ext cx="502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RELIGIOUS Aspects of Medieval Europe: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-St. Benedict, founder of Benedictine Monks</a:t>
            </a:r>
          </a:p>
          <a:p>
            <a:pPr algn="r"/>
            <a:r>
              <a:rPr lang="en-US" sz="2400" dirty="0" smtClean="0">
                <a:solidFill>
                  <a:schemeClr val="bg2"/>
                </a:solidFill>
              </a:rPr>
              <a:t>-Hildegard of </a:t>
            </a:r>
            <a:r>
              <a:rPr lang="en-US" sz="2400" dirty="0" err="1" smtClean="0">
                <a:solidFill>
                  <a:schemeClr val="bg2"/>
                </a:solidFill>
              </a:rPr>
              <a:t>Bingen</a:t>
            </a:r>
            <a:endParaRPr lang="en-US" sz="2400" dirty="0" smtClean="0">
              <a:solidFill>
                <a:schemeClr val="bg2"/>
              </a:solidFill>
            </a:endParaRPr>
          </a:p>
        </p:txBody>
      </p:sp>
      <p:pic>
        <p:nvPicPr>
          <p:cNvPr id="24580" name="Picture 4" descr="http://upload.wikimedia.org/wikipedia/commons/thumb/e/ee/Hildegard.jpg/220px-Hildegar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173778"/>
            <a:ext cx="3200400" cy="4684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ile:Great Schism 1054 with former border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57200"/>
            <a:ext cx="5334000" cy="570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uncp.edu/home/rwb/Crusades_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8506044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SOCIAL STRUCTURE Aspects of Medieval Europe:</a:t>
            </a:r>
          </a:p>
          <a:p>
            <a:endParaRPr lang="en-US" sz="2400" dirty="0" smtClean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-Feudalism</a:t>
            </a:r>
          </a:p>
          <a:p>
            <a:r>
              <a:rPr lang="en-US" sz="2400" dirty="0">
                <a:solidFill>
                  <a:schemeClr val="bg2"/>
                </a:solidFill>
              </a:rPr>
              <a:t>	</a:t>
            </a:r>
            <a:r>
              <a:rPr lang="en-US" sz="2400" dirty="0" smtClean="0">
                <a:solidFill>
                  <a:schemeClr val="bg2"/>
                </a:solidFill>
              </a:rPr>
              <a:t>Protection &amp; land in exchange for services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-Manorial System</a:t>
            </a:r>
          </a:p>
          <a:p>
            <a:r>
              <a:rPr lang="en-US" sz="2400" dirty="0">
                <a:solidFill>
                  <a:schemeClr val="bg2"/>
                </a:solidFill>
              </a:rPr>
              <a:t>	</a:t>
            </a:r>
            <a:r>
              <a:rPr lang="en-US" sz="2400" dirty="0" smtClean="0">
                <a:solidFill>
                  <a:schemeClr val="bg2"/>
                </a:solidFill>
              </a:rPr>
              <a:t>Restricted trades/jobs of individuals</a:t>
            </a:r>
          </a:p>
          <a:p>
            <a:r>
              <a:rPr lang="en-US" sz="2400" dirty="0">
                <a:solidFill>
                  <a:schemeClr val="bg2"/>
                </a:solidFill>
              </a:rPr>
              <a:t>	</a:t>
            </a:r>
            <a:r>
              <a:rPr lang="en-US" sz="2400" dirty="0" smtClean="0">
                <a:solidFill>
                  <a:schemeClr val="bg2"/>
                </a:solidFill>
              </a:rPr>
              <a:t>Serfs (not slaves, but close)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-The Catholic Church</a:t>
            </a:r>
          </a:p>
          <a:p>
            <a:r>
              <a:rPr lang="en-US" sz="2400" dirty="0">
                <a:solidFill>
                  <a:schemeClr val="bg2"/>
                </a:solidFill>
              </a:rPr>
              <a:t>	</a:t>
            </a:r>
            <a:r>
              <a:rPr lang="en-US" sz="2400" dirty="0" smtClean="0">
                <a:solidFill>
                  <a:schemeClr val="bg2"/>
                </a:solidFill>
              </a:rPr>
              <a:t>Imposed restrictions on everyday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rowning of Charlemag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208288"/>
            <a:ext cx="4876800" cy="564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http://1.bp.blogspot.com/_CVxm5d_3xFU/SpUV23keGQI/AAAAAAAAAq4/XgKV4mjzY-k/s320/OKCatherine+of+Clevesholy_family_d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9801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924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INTELLECTUAL/TECHNOLOGICAL Aspects of Medieval Europe:</a:t>
            </a:r>
          </a:p>
          <a:p>
            <a:endParaRPr lang="en-US" sz="2400" dirty="0" smtClean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-Magna </a:t>
            </a:r>
            <a:r>
              <a:rPr lang="en-US" sz="2400" dirty="0" err="1" smtClean="0">
                <a:solidFill>
                  <a:schemeClr val="bg2"/>
                </a:solidFill>
              </a:rPr>
              <a:t>Carta</a:t>
            </a:r>
            <a:endParaRPr lang="en-US" sz="2400" dirty="0" smtClean="0">
              <a:solidFill>
                <a:schemeClr val="bg2"/>
              </a:solidFill>
            </a:endParaRPr>
          </a:p>
          <a:p>
            <a:r>
              <a:rPr lang="en-US" sz="2400" dirty="0">
                <a:solidFill>
                  <a:schemeClr val="bg2"/>
                </a:solidFill>
              </a:rPr>
              <a:t>	</a:t>
            </a:r>
            <a:r>
              <a:rPr lang="en-US" sz="2400" dirty="0" smtClean="0">
                <a:solidFill>
                  <a:schemeClr val="bg2"/>
                </a:solidFill>
              </a:rPr>
              <a:t>Limitation of government powers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-Gutenberg’s Printing Press (1500s)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	Moveable type</a:t>
            </a:r>
          </a:p>
          <a:p>
            <a:r>
              <a:rPr lang="en-US" sz="2400" dirty="0">
                <a:solidFill>
                  <a:schemeClr val="bg2"/>
                </a:solidFill>
              </a:rPr>
              <a:t>	</a:t>
            </a:r>
            <a:r>
              <a:rPr lang="en-US" sz="2400" dirty="0" smtClean="0">
                <a:solidFill>
                  <a:schemeClr val="bg2"/>
                </a:solidFill>
              </a:rPr>
              <a:t>More books – cheaper – more affordable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-University System</a:t>
            </a:r>
          </a:p>
          <a:p>
            <a:r>
              <a:rPr lang="en-US" sz="2400" dirty="0">
                <a:solidFill>
                  <a:schemeClr val="bg2"/>
                </a:solidFill>
              </a:rPr>
              <a:t>	</a:t>
            </a:r>
            <a:r>
              <a:rPr lang="en-US" sz="2400" dirty="0" smtClean="0">
                <a:solidFill>
                  <a:schemeClr val="bg2"/>
                </a:solidFill>
              </a:rPr>
              <a:t>Oxford – 1</a:t>
            </a:r>
            <a:r>
              <a:rPr lang="en-US" sz="2400" baseline="30000" dirty="0" smtClean="0">
                <a:solidFill>
                  <a:schemeClr val="bg2"/>
                </a:solidFill>
              </a:rPr>
              <a:t>st</a:t>
            </a:r>
            <a:r>
              <a:rPr lang="en-US" sz="2400" dirty="0" smtClean="0">
                <a:solidFill>
                  <a:schemeClr val="bg2"/>
                </a:solidFill>
              </a:rPr>
              <a:t> public </a:t>
            </a:r>
            <a:r>
              <a:rPr lang="en-US" sz="2400" dirty="0" err="1" smtClean="0">
                <a:solidFill>
                  <a:schemeClr val="bg2"/>
                </a:solidFill>
              </a:rPr>
              <a:t>univ</a:t>
            </a:r>
            <a:r>
              <a:rPr lang="en-US" sz="2400" dirty="0" smtClean="0">
                <a:solidFill>
                  <a:schemeClr val="bg2"/>
                </a:solidFill>
              </a:rPr>
              <a:t>. in Europe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-</a:t>
            </a:r>
            <a:r>
              <a:rPr lang="en-US" sz="2400" dirty="0" err="1" smtClean="0">
                <a:solidFill>
                  <a:schemeClr val="bg2"/>
                </a:solidFill>
              </a:rPr>
              <a:t>Carruca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</a:p>
          <a:p>
            <a:r>
              <a:rPr lang="en-US" sz="2400" dirty="0">
                <a:solidFill>
                  <a:schemeClr val="bg2"/>
                </a:solidFill>
              </a:rPr>
              <a:t>	</a:t>
            </a:r>
            <a:r>
              <a:rPr lang="en-US" sz="2400" dirty="0" smtClean="0">
                <a:solidFill>
                  <a:schemeClr val="bg2"/>
                </a:solidFill>
              </a:rPr>
              <a:t>Wheeled plow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-Three-field system of farming</a:t>
            </a:r>
          </a:p>
          <a:p>
            <a:r>
              <a:rPr lang="en-US" sz="2400" dirty="0">
                <a:solidFill>
                  <a:schemeClr val="bg2"/>
                </a:solidFill>
              </a:rPr>
              <a:t>	</a:t>
            </a:r>
            <a:r>
              <a:rPr lang="en-US" sz="2400" dirty="0" smtClean="0">
                <a:solidFill>
                  <a:schemeClr val="bg2"/>
                </a:solidFill>
              </a:rPr>
              <a:t>Greater production &amp; variety of crops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uncp.edu/home/rwb/magna_ca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7554607" cy="4876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486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INTELLECTUAL &amp; TECHNOLOGICAL Aspects of Medieval Europe: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-Magna </a:t>
            </a:r>
            <a:r>
              <a:rPr lang="en-US" sz="2400" dirty="0" err="1" smtClean="0">
                <a:solidFill>
                  <a:schemeClr val="bg2"/>
                </a:solidFill>
              </a:rPr>
              <a:t>Carta</a:t>
            </a:r>
            <a:r>
              <a:rPr lang="en-US" sz="2400" dirty="0" smtClean="0">
                <a:solidFill>
                  <a:schemeClr val="bg2"/>
                </a:solidFill>
              </a:rPr>
              <a:t> – English document of obligations between lord &amp; vassals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upload.wikimedia.org/wikipedia/commons/thumb/f/f8/Printer_in_1568-ce.png/220px-Printer_in_1568-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4131972" cy="533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24400" y="457200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INTELLECTUAL &amp; TECHNOLOGICAL Aspects of Medieval Europe:</a:t>
            </a:r>
          </a:p>
          <a:p>
            <a:endParaRPr lang="en-US" sz="2400" dirty="0" smtClean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-Johannes Gutenberg’s Movable Type Printing Press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82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POLITICAL Aspects of Medieval Europe: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-Monarchy: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	Landed aristocrats – gained land and power</a:t>
            </a:r>
          </a:p>
          <a:p>
            <a:r>
              <a:rPr lang="en-US" sz="2400" dirty="0">
                <a:solidFill>
                  <a:schemeClr val="bg2"/>
                </a:solidFill>
              </a:rPr>
              <a:t>	</a:t>
            </a:r>
            <a:r>
              <a:rPr lang="en-US" sz="2400" dirty="0" smtClean="0">
                <a:solidFill>
                  <a:schemeClr val="bg2"/>
                </a:solidFill>
              </a:rPr>
              <a:t>Some became “kings”</a:t>
            </a:r>
          </a:p>
          <a:p>
            <a:r>
              <a:rPr lang="en-US" sz="2400" dirty="0">
                <a:solidFill>
                  <a:schemeClr val="bg2"/>
                </a:solidFill>
              </a:rPr>
              <a:t>	</a:t>
            </a:r>
            <a:r>
              <a:rPr lang="en-US" sz="2400" dirty="0" smtClean="0">
                <a:solidFill>
                  <a:schemeClr val="bg2"/>
                </a:solidFill>
              </a:rPr>
              <a:t>Ex. Frankish Kingdom, Kingdom of England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-Feudalism:</a:t>
            </a:r>
          </a:p>
          <a:p>
            <a:r>
              <a:rPr lang="en-US" sz="2400" dirty="0">
                <a:solidFill>
                  <a:schemeClr val="bg2"/>
                </a:solidFill>
              </a:rPr>
              <a:t>	</a:t>
            </a:r>
            <a:r>
              <a:rPr lang="en-US" sz="2400" dirty="0" smtClean="0">
                <a:solidFill>
                  <a:schemeClr val="bg2"/>
                </a:solidFill>
              </a:rPr>
              <a:t>Response to Viking invasions</a:t>
            </a:r>
          </a:p>
          <a:p>
            <a:r>
              <a:rPr lang="en-US" sz="2400" dirty="0">
                <a:solidFill>
                  <a:schemeClr val="bg2"/>
                </a:solidFill>
              </a:rPr>
              <a:t>	</a:t>
            </a:r>
            <a:r>
              <a:rPr lang="en-US" sz="2400" dirty="0" smtClean="0">
                <a:solidFill>
                  <a:schemeClr val="bg2"/>
                </a:solidFill>
              </a:rPr>
              <a:t>Local lords – offer land &amp; protection</a:t>
            </a:r>
          </a:p>
          <a:p>
            <a:r>
              <a:rPr lang="en-US" sz="2400" dirty="0">
                <a:solidFill>
                  <a:schemeClr val="bg2"/>
                </a:solidFill>
              </a:rPr>
              <a:t>	</a:t>
            </a:r>
            <a:r>
              <a:rPr lang="en-US" sz="2400" dirty="0" smtClean="0">
                <a:solidFill>
                  <a:schemeClr val="bg2"/>
                </a:solidFill>
              </a:rPr>
              <a:t>Vassals – provide service (military &amp; agricultural)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academicapparel.com/caps/images/medieval-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57200"/>
            <a:ext cx="5562600" cy="44912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029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INTELLECTUAL &amp; TECHNOLOGICAL Aspects of Medieval Europe:</a:t>
            </a:r>
          </a:p>
          <a:p>
            <a:endParaRPr lang="en-US" sz="2400" dirty="0" smtClean="0">
              <a:solidFill>
                <a:schemeClr val="bg2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University Lessons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cookit.e2bn.org/library/1242023951/file0052ag_edited1.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57200"/>
            <a:ext cx="6619875" cy="42005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029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INTELLECTUAL &amp; TECHNOLOGICAL Aspects of Medieval Europe:</a:t>
            </a:r>
          </a:p>
          <a:p>
            <a:endParaRPr lang="en-US" sz="2400" dirty="0" smtClean="0">
              <a:solidFill>
                <a:schemeClr val="bg2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Heavy-Wheeled Plow, or </a:t>
            </a:r>
            <a:r>
              <a:rPr lang="en-US" sz="2400" dirty="0" err="1" smtClean="0">
                <a:solidFill>
                  <a:schemeClr val="bg2"/>
                </a:solidFill>
              </a:rPr>
              <a:t>Carruca</a:t>
            </a:r>
            <a:endParaRPr lang="en-US" sz="24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im.glogster.com/media/7/37/74/65/377465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8510688" cy="4024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924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ARTISTIC Aspects of Medieval Europe:</a:t>
            </a:r>
          </a:p>
          <a:p>
            <a:endParaRPr lang="en-US" sz="2400" dirty="0" smtClean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-Gothic Architecture</a:t>
            </a:r>
          </a:p>
          <a:p>
            <a:r>
              <a:rPr lang="en-US" sz="2400" dirty="0">
                <a:solidFill>
                  <a:schemeClr val="bg2"/>
                </a:solidFill>
              </a:rPr>
              <a:t>	</a:t>
            </a:r>
            <a:r>
              <a:rPr lang="en-US" sz="2400" dirty="0" smtClean="0">
                <a:solidFill>
                  <a:schemeClr val="bg2"/>
                </a:solidFill>
              </a:rPr>
              <a:t>Notre Dame Cathedral, Paris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-Illuminated Manuscripts</a:t>
            </a:r>
          </a:p>
          <a:p>
            <a:r>
              <a:rPr lang="en-US" sz="2400" dirty="0">
                <a:solidFill>
                  <a:schemeClr val="bg2"/>
                </a:solidFill>
              </a:rPr>
              <a:t>	</a:t>
            </a:r>
            <a:r>
              <a:rPr lang="en-US" sz="2400" dirty="0" smtClean="0">
                <a:solidFill>
                  <a:schemeClr val="bg2"/>
                </a:solidFill>
              </a:rPr>
              <a:t>Monks illustrating the Bible</a:t>
            </a:r>
          </a:p>
          <a:p>
            <a:r>
              <a:rPr lang="en-US" sz="2400" dirty="0">
                <a:solidFill>
                  <a:schemeClr val="bg2"/>
                </a:solidFill>
              </a:rPr>
              <a:t>	</a:t>
            </a:r>
            <a:r>
              <a:rPr lang="en-US" sz="2400" i="1" dirty="0" smtClean="0">
                <a:solidFill>
                  <a:schemeClr val="bg2"/>
                </a:solidFill>
              </a:rPr>
              <a:t>The Book of the </a:t>
            </a:r>
            <a:r>
              <a:rPr lang="en-US" sz="2400" i="1" dirty="0" err="1" smtClean="0">
                <a:solidFill>
                  <a:schemeClr val="bg2"/>
                </a:solidFill>
              </a:rPr>
              <a:t>Kells</a:t>
            </a:r>
            <a:endParaRPr lang="en-US" sz="2400" i="1" dirty="0" smtClean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-The Bayeux Tapestry</a:t>
            </a:r>
          </a:p>
          <a:p>
            <a:r>
              <a:rPr lang="en-US" sz="2400" dirty="0">
                <a:solidFill>
                  <a:schemeClr val="bg2"/>
                </a:solidFill>
              </a:rPr>
              <a:t>	</a:t>
            </a:r>
            <a:r>
              <a:rPr lang="en-US" sz="2400" dirty="0" smtClean="0">
                <a:solidFill>
                  <a:schemeClr val="bg2"/>
                </a:solidFill>
              </a:rPr>
              <a:t>Story of Battle of Hastings (1066)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-Stained Glass</a:t>
            </a:r>
          </a:p>
          <a:p>
            <a:r>
              <a:rPr lang="en-US" sz="2400" dirty="0">
                <a:solidFill>
                  <a:schemeClr val="bg2"/>
                </a:solidFill>
              </a:rPr>
              <a:t>	</a:t>
            </a:r>
            <a:r>
              <a:rPr lang="en-US" sz="2400" dirty="0" smtClean="0">
                <a:solidFill>
                  <a:schemeClr val="bg2"/>
                </a:solidFill>
              </a:rPr>
              <a:t>Story-telling for illiterate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-Manor Houses</a:t>
            </a:r>
          </a:p>
          <a:p>
            <a:r>
              <a:rPr lang="en-US" sz="2400" dirty="0">
                <a:solidFill>
                  <a:schemeClr val="bg2"/>
                </a:solidFill>
              </a:rPr>
              <a:t>	</a:t>
            </a:r>
            <a:r>
              <a:rPr lang="en-US" sz="2400" dirty="0" smtClean="0">
                <a:solidFill>
                  <a:schemeClr val="bg2"/>
                </a:solidFill>
              </a:rPr>
              <a:t>Changes in architecture (1</a:t>
            </a:r>
            <a:r>
              <a:rPr lang="en-US" sz="2400" baseline="30000" dirty="0" smtClean="0">
                <a:solidFill>
                  <a:schemeClr val="bg2"/>
                </a:solidFill>
              </a:rPr>
              <a:t>st</a:t>
            </a:r>
            <a:r>
              <a:rPr lang="en-US" sz="2400" dirty="0" smtClean="0">
                <a:solidFill>
                  <a:schemeClr val="bg2"/>
                </a:solidFill>
              </a:rPr>
              <a:t> priority – safety)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Main sections of a Gothic cathedr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87036"/>
            <a:ext cx="5870448" cy="6670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upload.wikimedia.org/wikipedia/commons/a/a2/Notre_Dame_de_Paris_by_night_ti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7924800" cy="5974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medievaleurope.mrdonn.org/kells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2923154" cy="4114800"/>
          </a:xfrm>
          <a:prstGeom prst="rect">
            <a:avLst/>
          </a:prstGeom>
          <a:noFill/>
        </p:spPr>
      </p:pic>
      <p:pic>
        <p:nvPicPr>
          <p:cNvPr id="37892" name="Picture 4" descr="http://colophon.com/gallery/minsky/jpegs/chemi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057400"/>
            <a:ext cx="5981700" cy="46482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52800" y="1524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ARTISTIC Aspects of Medieval Europe:</a:t>
            </a:r>
          </a:p>
          <a:p>
            <a:endParaRPr lang="en-US" sz="2400" dirty="0" smtClean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-Illuminated Manuscripts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theartsdesk.com/sites/default/files/images/stories/ART/Sarah_Kent/179.91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4806106" cy="3429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36576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ARTISTIC Aspects of Medieval Europe:</a:t>
            </a:r>
          </a:p>
          <a:p>
            <a:endParaRPr lang="en-US" sz="2400" dirty="0" smtClean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-Religious Relic Box – Contained bones, ashes, clothing, etc. believed to belong to important figures within Christian history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safa.za.net/wp-content/uploads/2010/09/De-Arte-Venandi-Cum-Avib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7391400" cy="6195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blog.pilkingtonselfcleaningglass.co.uk/wp-content/uploads/2010/12/Jes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04800"/>
            <a:ext cx="4661306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uedal System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49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57800" y="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POLITICAL Aspects of Medieval Europe:</a:t>
            </a:r>
          </a:p>
          <a:p>
            <a:endParaRPr lang="en-US" sz="2400" dirty="0" smtClean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-Structure of a Kingdom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farm1.static.flickr.com/155/404624031_ec653de7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04800"/>
            <a:ext cx="6096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arrakeen.ch/europe/160%20%20cas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7940706" cy="5943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924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LEADERSHIP Aspects of Medieval Europe:</a:t>
            </a:r>
          </a:p>
          <a:p>
            <a:endParaRPr lang="en-US" sz="2400" dirty="0" smtClean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-Charlemagne</a:t>
            </a:r>
          </a:p>
          <a:p>
            <a:r>
              <a:rPr lang="en-US" sz="2400" dirty="0">
                <a:solidFill>
                  <a:schemeClr val="bg2"/>
                </a:solidFill>
              </a:rPr>
              <a:t>	</a:t>
            </a:r>
            <a:r>
              <a:rPr lang="en-US" sz="2400" dirty="0" smtClean="0">
                <a:solidFill>
                  <a:schemeClr val="bg2"/>
                </a:solidFill>
              </a:rPr>
              <a:t>Carolingian Empire &amp; Renaissance of Learning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-Pope Urban II</a:t>
            </a:r>
          </a:p>
          <a:p>
            <a:r>
              <a:rPr lang="en-US" sz="2400" dirty="0">
                <a:solidFill>
                  <a:schemeClr val="bg2"/>
                </a:solidFill>
              </a:rPr>
              <a:t>	</a:t>
            </a:r>
            <a:r>
              <a:rPr lang="en-US" sz="2400" dirty="0" smtClean="0">
                <a:solidFill>
                  <a:schemeClr val="bg2"/>
                </a:solidFill>
              </a:rPr>
              <a:t>Called for a Crusade against </a:t>
            </a:r>
            <a:r>
              <a:rPr lang="en-US" sz="2400" i="1" dirty="0" smtClean="0">
                <a:solidFill>
                  <a:schemeClr val="bg2"/>
                </a:solidFill>
              </a:rPr>
              <a:t>infidels</a:t>
            </a:r>
            <a:r>
              <a:rPr lang="en-US" sz="2400" dirty="0" smtClean="0">
                <a:solidFill>
                  <a:schemeClr val="bg2"/>
                </a:solidFill>
              </a:rPr>
              <a:t> in the Holy 	Land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-Joan of Arc</a:t>
            </a:r>
          </a:p>
          <a:p>
            <a:r>
              <a:rPr lang="en-US" sz="2400" dirty="0">
                <a:solidFill>
                  <a:schemeClr val="bg2"/>
                </a:solidFill>
              </a:rPr>
              <a:t>	</a:t>
            </a:r>
            <a:r>
              <a:rPr lang="en-US" sz="2400" dirty="0" smtClean="0">
                <a:solidFill>
                  <a:schemeClr val="bg2"/>
                </a:solidFill>
              </a:rPr>
              <a:t>Heroine for the French People in the Hundred 	Years’ War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-King John</a:t>
            </a:r>
          </a:p>
          <a:p>
            <a:r>
              <a:rPr lang="en-US" sz="2400" dirty="0">
                <a:solidFill>
                  <a:schemeClr val="bg2"/>
                </a:solidFill>
              </a:rPr>
              <a:t>	</a:t>
            </a:r>
            <a:r>
              <a:rPr lang="en-US" sz="2400" dirty="0" smtClean="0">
                <a:solidFill>
                  <a:schemeClr val="bg2"/>
                </a:solidFill>
              </a:rPr>
              <a:t>Signed Magna </a:t>
            </a:r>
            <a:r>
              <a:rPr lang="en-US" sz="2400" dirty="0" err="1" smtClean="0">
                <a:solidFill>
                  <a:schemeClr val="bg2"/>
                </a:solidFill>
              </a:rPr>
              <a:t>Carta</a:t>
            </a:r>
            <a:endParaRPr lang="en-US" sz="2400" dirty="0" smtClean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-Saladin, King Richard </a:t>
            </a:r>
            <a:r>
              <a:rPr lang="en-US" sz="2400" dirty="0" smtClean="0">
                <a:solidFill>
                  <a:schemeClr val="bg2"/>
                </a:solidFill>
              </a:rPr>
              <a:t>the </a:t>
            </a:r>
            <a:r>
              <a:rPr lang="en-US" sz="2400" dirty="0" err="1" smtClean="0">
                <a:solidFill>
                  <a:schemeClr val="bg2"/>
                </a:solidFill>
              </a:rPr>
              <a:t>Lionheart</a:t>
            </a:r>
            <a:r>
              <a:rPr lang="en-US" sz="2400" dirty="0" smtClean="0">
                <a:solidFill>
                  <a:schemeClr val="bg2"/>
                </a:solidFill>
              </a:rPr>
              <a:t>, </a:t>
            </a:r>
            <a:r>
              <a:rPr lang="en-US" sz="2400" dirty="0" smtClean="0">
                <a:solidFill>
                  <a:schemeClr val="bg2"/>
                </a:solidFill>
              </a:rPr>
              <a:t>Philip Augustus, &amp; </a:t>
            </a:r>
            <a:r>
              <a:rPr lang="en-US" sz="2400" dirty="0" smtClean="0">
                <a:solidFill>
                  <a:schemeClr val="bg2"/>
                </a:solidFill>
              </a:rPr>
              <a:t>	Frederick Barbarossa </a:t>
            </a:r>
            <a:r>
              <a:rPr lang="en-US" sz="2400" dirty="0" smtClean="0">
                <a:solidFill>
                  <a:schemeClr val="bg2"/>
                </a:solidFill>
              </a:rPr>
              <a:t>- Involved in the 3</a:t>
            </a:r>
            <a:r>
              <a:rPr lang="en-US" sz="2400" baseline="30000" dirty="0" smtClean="0">
                <a:solidFill>
                  <a:schemeClr val="bg2"/>
                </a:solidFill>
              </a:rPr>
              <a:t>rd</a:t>
            </a:r>
            <a:r>
              <a:rPr lang="en-US" sz="2400" dirty="0" smtClean="0">
                <a:solidFill>
                  <a:schemeClr val="bg2"/>
                </a:solidFill>
              </a:rPr>
              <a:t> Crusade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upload.wikimedia.org/wikipedia/commons/thumb/d/d0/Charlemagne_Agostino_Cornacchini_Vatican_2.jpg/220px-Charlemagne_Agostino_Cornacchini_Vatican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3198783" cy="4114800"/>
          </a:xfrm>
          <a:prstGeom prst="rect">
            <a:avLst/>
          </a:prstGeom>
          <a:noFill/>
        </p:spPr>
      </p:pic>
      <p:pic>
        <p:nvPicPr>
          <p:cNvPr id="45060" name="Picture 4" descr="http://www.100megsfree2.com/jjscherr/jacques/images/E2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28600"/>
            <a:ext cx="3505200" cy="644634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48006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LEADERSHIP Aspects of Medieval Europe:</a:t>
            </a:r>
          </a:p>
          <a:p>
            <a:endParaRPr lang="en-US" sz="2400" dirty="0" smtClean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-Charlemagne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http://frivolousendeavour.files.wordpress.com/2010/08/urban-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81000"/>
            <a:ext cx="5695950" cy="4572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50292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LEADERSHIP Aspects of Medieval Europe:</a:t>
            </a:r>
          </a:p>
          <a:p>
            <a:endParaRPr lang="en-US" sz="2400" dirty="0" smtClean="0">
              <a:solidFill>
                <a:schemeClr val="bg2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-Pope Urban II – 1</a:t>
            </a:r>
            <a:r>
              <a:rPr lang="en-US" sz="2400" baseline="30000" dirty="0" smtClean="0">
                <a:solidFill>
                  <a:schemeClr val="bg2"/>
                </a:solidFill>
              </a:rPr>
              <a:t>st</a:t>
            </a:r>
            <a:r>
              <a:rPr lang="en-US" sz="2400" dirty="0" smtClean="0">
                <a:solidFill>
                  <a:schemeClr val="bg2"/>
                </a:solidFill>
              </a:rPr>
              <a:t> Crusade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upload.wikimedia.org/wikipedia/commons/thumb/3/39/Joan_of_arc_miniature_graded.jpg/200px-Joan_of_arc_miniature_grad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3835230" cy="5791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95800" y="6096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LEADERSHIP Aspects of Medieval Europe:</a:t>
            </a:r>
          </a:p>
          <a:p>
            <a:endParaRPr lang="en-US" sz="2400" dirty="0" smtClean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-Joan of Arc (1485)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webspinners.org.uk/weddingtoncastle2/images/kingjoh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4471698" cy="620901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05400" y="6096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LEADERSHIP Aspects of Medieval Europe:</a:t>
            </a:r>
          </a:p>
          <a:p>
            <a:endParaRPr lang="en-US" sz="2400" dirty="0" smtClean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-King John (1166-1216)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upload.wikimedia.org/wikipedia/commons/thumb/0/05/Saladin2.jpg/220px-Saladi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813537" cy="3657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2800" y="3048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LEADERSHIP Aspects of Medieval Europe:</a:t>
            </a:r>
          </a:p>
          <a:p>
            <a:endParaRPr lang="en-US" sz="2400" dirty="0" smtClean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-Saladin</a:t>
            </a:r>
          </a:p>
        </p:txBody>
      </p:sp>
      <p:pic>
        <p:nvPicPr>
          <p:cNvPr id="50180" name="Picture 4" descr="Richard the Lionhe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942422"/>
            <a:ext cx="2952750" cy="3344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3000" y="457200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LEADERSHIP Aspects of Medieval Europe:</a:t>
            </a:r>
          </a:p>
          <a:p>
            <a:endParaRPr lang="en-US" sz="2400" dirty="0" smtClean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-King Richard the </a:t>
            </a:r>
            <a:r>
              <a:rPr lang="en-US" sz="2400" dirty="0" err="1" smtClean="0">
                <a:solidFill>
                  <a:schemeClr val="bg2"/>
                </a:solidFill>
              </a:rPr>
              <a:t>Lionheart</a:t>
            </a:r>
            <a:endParaRPr lang="en-US" sz="24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924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CONFLICT Aspects of Medieval Europe:</a:t>
            </a:r>
          </a:p>
          <a:p>
            <a:endParaRPr lang="en-US" sz="2400" dirty="0" smtClean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-The Viking Invasions</a:t>
            </a:r>
          </a:p>
          <a:p>
            <a:r>
              <a:rPr lang="en-US" sz="2400" dirty="0">
                <a:solidFill>
                  <a:schemeClr val="bg2"/>
                </a:solidFill>
              </a:rPr>
              <a:t>	</a:t>
            </a:r>
            <a:r>
              <a:rPr lang="en-US" sz="2400" dirty="0" smtClean="0">
                <a:solidFill>
                  <a:schemeClr val="bg2"/>
                </a:solidFill>
              </a:rPr>
              <a:t>Led to feudalism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-THE BUBONIC PLAGUE!!!</a:t>
            </a:r>
          </a:p>
          <a:p>
            <a:r>
              <a:rPr lang="en-US" sz="2400" dirty="0">
                <a:solidFill>
                  <a:schemeClr val="bg2"/>
                </a:solidFill>
              </a:rPr>
              <a:t>	</a:t>
            </a:r>
            <a:r>
              <a:rPr lang="en-US" sz="2400" dirty="0" smtClean="0">
                <a:solidFill>
                  <a:schemeClr val="bg2"/>
                </a:solidFill>
              </a:rPr>
              <a:t>Between 50-60% of Europe’s population died in 4 	years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-The Crusades</a:t>
            </a:r>
          </a:p>
          <a:p>
            <a:r>
              <a:rPr lang="en-US" sz="2400" dirty="0">
                <a:solidFill>
                  <a:schemeClr val="bg2"/>
                </a:solidFill>
              </a:rPr>
              <a:t>	</a:t>
            </a:r>
            <a:r>
              <a:rPr lang="en-US" sz="2400" dirty="0" smtClean="0">
                <a:solidFill>
                  <a:schemeClr val="bg2"/>
                </a:solidFill>
              </a:rPr>
              <a:t>Especially First through Fourth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-The Hundred Years’ War</a:t>
            </a:r>
          </a:p>
          <a:p>
            <a:r>
              <a:rPr lang="en-US" sz="2400" dirty="0">
                <a:solidFill>
                  <a:schemeClr val="bg2"/>
                </a:solidFill>
              </a:rPr>
              <a:t>	</a:t>
            </a:r>
            <a:r>
              <a:rPr lang="en-US" sz="2400" dirty="0" smtClean="0">
                <a:solidFill>
                  <a:schemeClr val="bg2"/>
                </a:solidFill>
              </a:rPr>
              <a:t>Shift in power between England &amp; France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-Church vs. Secular Rulers</a:t>
            </a:r>
          </a:p>
          <a:p>
            <a:r>
              <a:rPr lang="en-US" sz="2400" dirty="0">
                <a:solidFill>
                  <a:schemeClr val="bg2"/>
                </a:solidFill>
              </a:rPr>
              <a:t>	</a:t>
            </a:r>
            <a:r>
              <a:rPr lang="en-US" sz="2400" dirty="0" smtClean="0">
                <a:solidFill>
                  <a:schemeClr val="bg2"/>
                </a:solidFill>
              </a:rPr>
              <a:t>Struggles between the power of the Popes and 	the power of the Kings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2.coloradocollege.edu/dept/HY/Ashley/HY10502Web/hy105/Assets/Maps/Map_-_Viking_Islam__Magyar_Invasions_to_1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7590445" cy="555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Knighting Ceremo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6575" y="0"/>
            <a:ext cx="6067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POLITICAL Aspects of Medieval Europe:</a:t>
            </a:r>
          </a:p>
          <a:p>
            <a:endParaRPr lang="en-US" sz="2400" dirty="0" smtClean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-Oath of Fealty from Vassal (Knight) to the Lord (Baron, Duke, etc.)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http://bhds2011middleageswiki7b.wikispaces.com/file/view/black-plague-map.jpeg/207420824/black-plague-map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533400"/>
            <a:ext cx="8083971" cy="570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ps.ablongman.com/wps/media/objects/262/268312/art/figures/KISH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04800"/>
            <a:ext cx="4343400" cy="619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924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ECONOMIC Aspects of Medieval Europe:</a:t>
            </a:r>
          </a:p>
          <a:p>
            <a:endParaRPr lang="en-US" sz="2400" dirty="0" smtClean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-The Barter System: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	Exchanging of goods/services for other 	goods/services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-Banking:</a:t>
            </a:r>
          </a:p>
          <a:p>
            <a:r>
              <a:rPr lang="en-US" sz="2400" dirty="0">
                <a:solidFill>
                  <a:schemeClr val="bg2"/>
                </a:solidFill>
              </a:rPr>
              <a:t>	</a:t>
            </a:r>
            <a:r>
              <a:rPr lang="en-US" sz="2400" dirty="0" smtClean="0">
                <a:solidFill>
                  <a:schemeClr val="bg2"/>
                </a:solidFill>
              </a:rPr>
              <a:t>Coins to purchase goods</a:t>
            </a:r>
          </a:p>
          <a:p>
            <a:r>
              <a:rPr lang="en-US" sz="2400" dirty="0">
                <a:solidFill>
                  <a:schemeClr val="bg2"/>
                </a:solidFill>
              </a:rPr>
              <a:t>	</a:t>
            </a:r>
            <a:r>
              <a:rPr lang="en-US" sz="2400" dirty="0" smtClean="0">
                <a:solidFill>
                  <a:schemeClr val="bg2"/>
                </a:solidFill>
              </a:rPr>
              <a:t>Exchange currencies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-Varied Trades &amp; Professions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-The Manorial System</a:t>
            </a:r>
            <a:endParaRPr lang="en-US" sz="2400" dirty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-Trade Routes:</a:t>
            </a:r>
          </a:p>
          <a:p>
            <a:r>
              <a:rPr lang="en-US" sz="2400" dirty="0">
                <a:solidFill>
                  <a:schemeClr val="bg2"/>
                </a:solidFill>
              </a:rPr>
              <a:t>	</a:t>
            </a:r>
            <a:r>
              <a:rPr lang="en-US" sz="2400" dirty="0" smtClean="0">
                <a:solidFill>
                  <a:schemeClr val="bg2"/>
                </a:solidFill>
              </a:rPr>
              <a:t>Extended throughout Europe, Northern Africa, 	the Middle East, &amp; extends into Asia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-Agricultural Production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-THE BUBONIC PLAGUE!!!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markville.ss.yrdsb.edu.on.ca/projects/classof2007/16chong/lin/a_medieval_man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8245929" cy="577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historiasiglo20.org/MEC-BC/images/medieval_fa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"/>
            <a:ext cx="7391400" cy="5391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715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ECONOMIC Aspects of Medieval Europe:</a:t>
            </a:r>
          </a:p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Medieval European Market - Bartering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of a Florentine Ba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5300870" cy="4876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91200" y="3048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ECONOMIC Aspects of Medieval Europe:</a:t>
            </a:r>
          </a:p>
          <a:p>
            <a:endParaRPr lang="en-US" sz="2400" dirty="0" smtClean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-Banking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hip.choate.edu/bbcswebdav/institution/HPRSS/WorldTech/HI211-2002-03/Images/Trade%20Routes%20-%20Medieval%20Eur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0258"/>
            <a:ext cx="6705600" cy="6827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330</Words>
  <Application>Microsoft Office PowerPoint</Application>
  <PresentationFormat>On-screen Show (4:3)</PresentationFormat>
  <Paragraphs>150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Medieval Europe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Medieval Europe</dc:title>
  <dc:creator>Jake Nantz</dc:creator>
  <cp:lastModifiedBy>knantz</cp:lastModifiedBy>
  <cp:revision>44</cp:revision>
  <dcterms:created xsi:type="dcterms:W3CDTF">2012-10-10T21:54:57Z</dcterms:created>
  <dcterms:modified xsi:type="dcterms:W3CDTF">2012-10-17T14:33:57Z</dcterms:modified>
</cp:coreProperties>
</file>